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67"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embeddedFontLst>
    <p:embeddedFont>
      <p:font typeface="Franklin Gothic Book" panose="020B0503020102020204" pitchFamily="34" charset="0"/>
      <p:regular r:id="rId15"/>
      <p:italic r:id="rId16"/>
    </p:embeddedFont>
    <p:embeddedFont>
      <p:font typeface="Gill Sans" panose="020B0502020104020203" pitchFamily="34" charset="-79"/>
      <p:regular r:id="rId17"/>
      <p:bold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 roundtripDataSignature="AMtx7mg4mE5pagAFs2reSWNzpDMW8uOJx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44062bb0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44062bb0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44062bb0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44062bb0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0212114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9851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40851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89037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97240882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83755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04812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8652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69882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63113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2809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5626563"/>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csc.lsu.edu/~saikat/deepsa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1777464" y="3108544"/>
            <a:ext cx="8637073" cy="640912"/>
          </a:xfrm>
          <a:prstGeom prst="rect">
            <a:avLst/>
          </a:prstGeom>
          <a:noFill/>
          <a:ln>
            <a:noFill/>
          </a:ln>
        </p:spPr>
        <p:txBody>
          <a:bodyPr spcFirstLastPara="1" wrap="square" lIns="91425" tIns="45700" rIns="91425" bIns="0" anchor="b" anchorCtr="0">
            <a:normAutofit/>
          </a:bodyPr>
          <a:lstStyle/>
          <a:p>
            <a:pPr marL="0" lvl="0" indent="0" rtl="0">
              <a:lnSpc>
                <a:spcPct val="90000"/>
              </a:lnSpc>
              <a:spcBef>
                <a:spcPts val="0"/>
              </a:spcBef>
              <a:spcAft>
                <a:spcPts val="0"/>
              </a:spcAft>
              <a:buClr>
                <a:schemeClr val="dk1"/>
              </a:buClr>
              <a:buSzPts val="4000"/>
              <a:buFont typeface="Gill Sans"/>
              <a:buNone/>
            </a:pPr>
            <a:r>
              <a:rPr lang="en-US" sz="4000" dirty="0"/>
              <a:t>SATELLITE IMAGE CLASSIFICATION</a:t>
            </a:r>
            <a:endParaRPr dirty="0"/>
          </a:p>
        </p:txBody>
      </p:sp>
      <p:sp>
        <p:nvSpPr>
          <p:cNvPr id="101" name="Google Shape;101;p1"/>
          <p:cNvSpPr txBox="1">
            <a:spLocks noGrp="1"/>
          </p:cNvSpPr>
          <p:nvPr>
            <p:ph type="subTitle" idx="1"/>
          </p:nvPr>
        </p:nvSpPr>
        <p:spPr>
          <a:xfrm>
            <a:off x="5590557" y="4173631"/>
            <a:ext cx="8637072" cy="1541369"/>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20000"/>
              </a:lnSpc>
              <a:spcBef>
                <a:spcPts val="0"/>
              </a:spcBef>
              <a:spcAft>
                <a:spcPts val="0"/>
              </a:spcAft>
              <a:buSzPts val="1800"/>
              <a:buNone/>
            </a:pPr>
            <a:r>
              <a:rPr lang="en-US" dirty="0"/>
              <a:t>AJEY MUSUWATHI RAJKUMAR  - 1220003616</a:t>
            </a:r>
            <a:endParaRPr dirty="0"/>
          </a:p>
          <a:p>
            <a:pPr marL="0" lvl="0" indent="0" algn="l" rtl="0">
              <a:lnSpc>
                <a:spcPct val="120000"/>
              </a:lnSpc>
              <a:spcBef>
                <a:spcPts val="1000"/>
              </a:spcBef>
              <a:spcAft>
                <a:spcPts val="0"/>
              </a:spcAft>
              <a:buSzPts val="1800"/>
              <a:buNone/>
            </a:pPr>
            <a:r>
              <a:rPr lang="en-US" dirty="0"/>
              <a:t>VIVIEK NAGARAJAN                    - 1219798034</a:t>
            </a:r>
            <a:endParaRPr dirty="0"/>
          </a:p>
          <a:p>
            <a:pPr marL="0" lvl="0" indent="0" algn="l" rtl="0">
              <a:lnSpc>
                <a:spcPct val="120000"/>
              </a:lnSpc>
              <a:spcBef>
                <a:spcPts val="1000"/>
              </a:spcBef>
              <a:spcAft>
                <a:spcPts val="0"/>
              </a:spcAft>
              <a:buSzPts val="1800"/>
              <a:buNone/>
            </a:pPr>
            <a:r>
              <a:rPr lang="en-US" dirty="0"/>
              <a:t>ARCHITTA BASKAR                     - 1219973144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6" name="Google Shape;154;p7">
            <a:extLst>
              <a:ext uri="{FF2B5EF4-FFF2-40B4-BE49-F238E27FC236}">
                <a16:creationId xmlns:a16="http://schemas.microsoft.com/office/drawing/2014/main" id="{239F9E35-E9DC-284D-BC43-2F5CD4EEF751}"/>
              </a:ext>
            </a:extLst>
          </p:cNvPr>
          <p:cNvSpPr txBox="1">
            <a:spLocks/>
          </p:cNvSpPr>
          <p:nvPr/>
        </p:nvSpPr>
        <p:spPr>
          <a:xfrm>
            <a:off x="882177" y="194055"/>
            <a:ext cx="3523938" cy="1306133"/>
          </a:xfrm>
          <a:prstGeom prst="rect">
            <a:avLst/>
          </a:prstGeom>
        </p:spPr>
        <p:txBody>
          <a:bodyPr spcFirstLastPara="1" vert="horz" lIns="91425" tIns="45700" rIns="91425" bIns="45700" rtlCol="0" anchor="t" anchorCtr="0">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spcBef>
                <a:spcPts val="0"/>
              </a:spcBef>
              <a:buClr>
                <a:schemeClr val="dk1"/>
              </a:buClr>
              <a:buSzPts val="3200"/>
              <a:buFont typeface="Gill Sans"/>
              <a:buNone/>
            </a:pPr>
            <a:r>
              <a:rPr lang="en-US" dirty="0"/>
              <a:t>MODEL ANALYSIS</a:t>
            </a:r>
          </a:p>
        </p:txBody>
      </p:sp>
      <p:sp>
        <p:nvSpPr>
          <p:cNvPr id="9" name="Google Shape;155;p7">
            <a:extLst>
              <a:ext uri="{FF2B5EF4-FFF2-40B4-BE49-F238E27FC236}">
                <a16:creationId xmlns:a16="http://schemas.microsoft.com/office/drawing/2014/main" id="{70088278-AA8B-7640-A0D5-5CF05664AE38}"/>
              </a:ext>
            </a:extLst>
          </p:cNvPr>
          <p:cNvSpPr txBox="1">
            <a:spLocks/>
          </p:cNvSpPr>
          <p:nvPr/>
        </p:nvSpPr>
        <p:spPr>
          <a:xfrm>
            <a:off x="882177" y="1643592"/>
            <a:ext cx="10582991" cy="5020353"/>
          </a:xfrm>
          <a:prstGeom prst="rect">
            <a:avLst/>
          </a:prstGeom>
        </p:spPr>
        <p:txBody>
          <a:bodyPr spcFirstLastPara="1" vert="horz" lIns="91425" tIns="45700" rIns="91425" bIns="45700" rtlCol="0" anchorCtr="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228600" indent="-228600">
              <a:spcBef>
                <a:spcPts val="0"/>
              </a:spcBef>
              <a:spcAft>
                <a:spcPts val="0"/>
              </a:spcAft>
              <a:buSzPts val="2000"/>
              <a:buFont typeface="Franklin Gothic Book" panose="020B0503020102020204" pitchFamily="34" charset="0"/>
              <a:buChar char="•"/>
            </a:pPr>
            <a:r>
              <a:rPr lang="en-US" dirty="0"/>
              <a:t>Tuning : We are using Hyperband to do random sampling by using time spent optimizing in the best way. Its a relatively new method for tuning iterative algorithms. It performs random sampling and attempts to gain an edge.</a:t>
            </a:r>
          </a:p>
          <a:p>
            <a:pPr marL="228600" indent="-228600">
              <a:spcBef>
                <a:spcPts val="0"/>
              </a:spcBef>
              <a:spcAft>
                <a:spcPts val="0"/>
              </a:spcAft>
              <a:buSzPts val="2000"/>
              <a:buFont typeface="Franklin Gothic Book" panose="020B0503020102020204" pitchFamily="34" charset="0"/>
              <a:buChar char="•"/>
            </a:pPr>
            <a:r>
              <a:rPr lang="en-US" dirty="0"/>
              <a:t>From the Hyperparameter tuning here is the best models with parameters</a:t>
            </a:r>
          </a:p>
          <a:p>
            <a:pPr marL="228600" indent="-228600">
              <a:spcBef>
                <a:spcPts val="0"/>
              </a:spcBef>
              <a:spcAft>
                <a:spcPts val="0"/>
              </a:spcAft>
              <a:buSzPts val="2000"/>
              <a:buFont typeface="Franklin Gothic Book" panose="020B0503020102020204" pitchFamily="34" charset="0"/>
              <a:buChar char="•"/>
            </a:pPr>
            <a:r>
              <a:rPr lang="en-US" dirty="0"/>
              <a:t>The Best fit model as a result of the tuning is as shown below with the loss and accuracy score for the training and testing set. </a:t>
            </a:r>
          </a:p>
        </p:txBody>
      </p:sp>
      <p:pic>
        <p:nvPicPr>
          <p:cNvPr id="13" name="Picture 12" descr="Chart, diagram&#10;&#10;Description automatically generated with medium confidence">
            <a:extLst>
              <a:ext uri="{FF2B5EF4-FFF2-40B4-BE49-F238E27FC236}">
                <a16:creationId xmlns:a16="http://schemas.microsoft.com/office/drawing/2014/main" id="{B13A0C9D-FB22-2A42-8BA7-A62622B3F6A5}"/>
              </a:ext>
            </a:extLst>
          </p:cNvPr>
          <p:cNvPicPr>
            <a:picLocks noChangeAspect="1"/>
          </p:cNvPicPr>
          <p:nvPr/>
        </p:nvPicPr>
        <p:blipFill>
          <a:blip r:embed="rId3"/>
          <a:stretch>
            <a:fillRect/>
          </a:stretch>
        </p:blipFill>
        <p:spPr>
          <a:xfrm>
            <a:off x="1218415" y="3581549"/>
            <a:ext cx="6375400" cy="3225800"/>
          </a:xfrm>
          <a:prstGeom prst="rect">
            <a:avLst/>
          </a:prstGeom>
        </p:spPr>
      </p:pic>
      <p:pic>
        <p:nvPicPr>
          <p:cNvPr id="12" name="Picture 11" descr="Text&#10;&#10;Description automatically generated">
            <a:extLst>
              <a:ext uri="{FF2B5EF4-FFF2-40B4-BE49-F238E27FC236}">
                <a16:creationId xmlns:a16="http://schemas.microsoft.com/office/drawing/2014/main" id="{EC12BD3D-E04C-5D47-BB04-3219C0F7FD3B}"/>
              </a:ext>
            </a:extLst>
          </p:cNvPr>
          <p:cNvPicPr>
            <a:picLocks noChangeAspect="1"/>
          </p:cNvPicPr>
          <p:nvPr/>
        </p:nvPicPr>
        <p:blipFill>
          <a:blip r:embed="rId4"/>
          <a:stretch>
            <a:fillRect/>
          </a:stretch>
        </p:blipFill>
        <p:spPr>
          <a:xfrm>
            <a:off x="7735276" y="3791201"/>
            <a:ext cx="4344853" cy="294444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154;p7">
            <a:extLst>
              <a:ext uri="{FF2B5EF4-FFF2-40B4-BE49-F238E27FC236}">
                <a16:creationId xmlns:a16="http://schemas.microsoft.com/office/drawing/2014/main" id="{D4943DE3-16F2-5246-8449-FFDB52965E5B}"/>
              </a:ext>
            </a:extLst>
          </p:cNvPr>
          <p:cNvSpPr txBox="1">
            <a:spLocks/>
          </p:cNvSpPr>
          <p:nvPr/>
        </p:nvSpPr>
        <p:spPr>
          <a:xfrm>
            <a:off x="882177" y="194055"/>
            <a:ext cx="3523938" cy="1306133"/>
          </a:xfrm>
          <a:prstGeom prst="rect">
            <a:avLst/>
          </a:prstGeom>
        </p:spPr>
        <p:txBody>
          <a:bodyPr spcFirstLastPara="1" vert="horz" lIns="91425" tIns="45700" rIns="91425" bIns="45700" rtlCol="0" anchor="t" anchorCtr="0">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spcBef>
                <a:spcPts val="0"/>
              </a:spcBef>
              <a:buClr>
                <a:schemeClr val="dk1"/>
              </a:buClr>
              <a:buSzPts val="3200"/>
              <a:buFont typeface="Gill Sans"/>
              <a:buNone/>
            </a:pPr>
            <a:r>
              <a:rPr lang="en-US" dirty="0"/>
              <a:t>MODEL ANALYSIS</a:t>
            </a:r>
          </a:p>
        </p:txBody>
      </p:sp>
      <p:sp>
        <p:nvSpPr>
          <p:cNvPr id="8" name="Google Shape;155;p7">
            <a:extLst>
              <a:ext uri="{FF2B5EF4-FFF2-40B4-BE49-F238E27FC236}">
                <a16:creationId xmlns:a16="http://schemas.microsoft.com/office/drawing/2014/main" id="{43847C8F-EE7F-B941-B405-3CD4BC0F0687}"/>
              </a:ext>
            </a:extLst>
          </p:cNvPr>
          <p:cNvSpPr txBox="1">
            <a:spLocks/>
          </p:cNvSpPr>
          <p:nvPr/>
        </p:nvSpPr>
        <p:spPr>
          <a:xfrm>
            <a:off x="882178" y="1643592"/>
            <a:ext cx="9094160" cy="5020353"/>
          </a:xfrm>
          <a:prstGeom prst="rect">
            <a:avLst/>
          </a:prstGeom>
        </p:spPr>
        <p:txBody>
          <a:bodyPr spcFirstLastPara="1" vert="horz" lIns="91425" tIns="45700" rIns="91425" bIns="45700" rtlCol="0" anchorCtr="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228600" indent="-228600">
              <a:spcBef>
                <a:spcPts val="0"/>
              </a:spcBef>
              <a:spcAft>
                <a:spcPts val="0"/>
              </a:spcAft>
              <a:buSzPts val="2000"/>
              <a:buFont typeface="Franklin Gothic Book" panose="020B0503020102020204" pitchFamily="34" charset="0"/>
              <a:buChar char="•"/>
            </a:pPr>
            <a:r>
              <a:rPr lang="en-US" dirty="0"/>
              <a:t>We are applying </a:t>
            </a:r>
            <a:r>
              <a:rPr lang="en-US" dirty="0" err="1"/>
              <a:t>TensorBoard</a:t>
            </a:r>
            <a:r>
              <a:rPr lang="en-US" dirty="0"/>
              <a:t> to visualize the Training and validation. </a:t>
            </a:r>
          </a:p>
          <a:p>
            <a:pPr marL="228600" indent="-228600">
              <a:spcBef>
                <a:spcPts val="0"/>
              </a:spcBef>
              <a:spcAft>
                <a:spcPts val="0"/>
              </a:spcAft>
              <a:buSzPts val="2000"/>
              <a:buFont typeface="Franklin Gothic Book" panose="020B0503020102020204" pitchFamily="34" charset="0"/>
              <a:buChar char="•"/>
            </a:pPr>
            <a:r>
              <a:rPr lang="en-US" dirty="0"/>
              <a:t>Here we have visualized loss and the accuracy scores for the best fit model at each epochs. We can observe that the accuracy score increases, and the loss value decreases as the epochs increases as the model trains. </a:t>
            </a:r>
          </a:p>
          <a:p>
            <a:pPr marL="228600" indent="-228600">
              <a:spcBef>
                <a:spcPts val="0"/>
              </a:spcBef>
              <a:spcAft>
                <a:spcPts val="0"/>
              </a:spcAft>
              <a:buSzPts val="2000"/>
              <a:buFont typeface="Franklin Gothic Book" panose="020B0503020102020204" pitchFamily="34" charset="0"/>
              <a:buChar char="•"/>
            </a:pPr>
            <a:endParaRPr lang="en-US" dirty="0"/>
          </a:p>
        </p:txBody>
      </p:sp>
      <p:pic>
        <p:nvPicPr>
          <p:cNvPr id="12" name="Picture 11" descr="Chart, line chart&#10;&#10;Description automatically generated">
            <a:extLst>
              <a:ext uri="{FF2B5EF4-FFF2-40B4-BE49-F238E27FC236}">
                <a16:creationId xmlns:a16="http://schemas.microsoft.com/office/drawing/2014/main" id="{DB1AAF50-03C1-6040-97E1-3FCBD53A28D7}"/>
              </a:ext>
            </a:extLst>
          </p:cNvPr>
          <p:cNvPicPr>
            <a:picLocks noChangeAspect="1"/>
          </p:cNvPicPr>
          <p:nvPr/>
        </p:nvPicPr>
        <p:blipFill>
          <a:blip r:embed="rId3"/>
          <a:stretch>
            <a:fillRect/>
          </a:stretch>
        </p:blipFill>
        <p:spPr>
          <a:xfrm>
            <a:off x="6590809" y="3504739"/>
            <a:ext cx="4529011" cy="2743662"/>
          </a:xfrm>
          <a:prstGeom prst="rect">
            <a:avLst/>
          </a:prstGeom>
        </p:spPr>
      </p:pic>
      <p:grpSp>
        <p:nvGrpSpPr>
          <p:cNvPr id="14" name="Group 13">
            <a:extLst>
              <a:ext uri="{FF2B5EF4-FFF2-40B4-BE49-F238E27FC236}">
                <a16:creationId xmlns:a16="http://schemas.microsoft.com/office/drawing/2014/main" id="{922F2A54-2A69-244E-82CA-8171E992B4B6}"/>
              </a:ext>
            </a:extLst>
          </p:cNvPr>
          <p:cNvGrpSpPr/>
          <p:nvPr/>
        </p:nvGrpSpPr>
        <p:grpSpPr>
          <a:xfrm>
            <a:off x="1471988" y="3130062"/>
            <a:ext cx="4529011" cy="3118339"/>
            <a:chOff x="1471988" y="3130062"/>
            <a:chExt cx="4529011" cy="3118339"/>
          </a:xfrm>
        </p:grpSpPr>
        <p:pic>
          <p:nvPicPr>
            <p:cNvPr id="10" name="Picture 9" descr="Chart&#10;&#10;Description automatically generated">
              <a:extLst>
                <a:ext uri="{FF2B5EF4-FFF2-40B4-BE49-F238E27FC236}">
                  <a16:creationId xmlns:a16="http://schemas.microsoft.com/office/drawing/2014/main" id="{2AA396DC-6499-A248-877F-327F5BC73603}"/>
                </a:ext>
              </a:extLst>
            </p:cNvPr>
            <p:cNvPicPr>
              <a:picLocks noChangeAspect="1"/>
            </p:cNvPicPr>
            <p:nvPr/>
          </p:nvPicPr>
          <p:blipFill>
            <a:blip r:embed="rId4"/>
            <a:stretch>
              <a:fillRect/>
            </a:stretch>
          </p:blipFill>
          <p:spPr>
            <a:xfrm>
              <a:off x="1471988" y="3538905"/>
              <a:ext cx="4529011" cy="2709496"/>
            </a:xfrm>
            <a:prstGeom prst="rect">
              <a:avLst/>
            </a:prstGeom>
          </p:spPr>
        </p:pic>
        <p:sp>
          <p:nvSpPr>
            <p:cNvPr id="13" name="TextBox 12">
              <a:extLst>
                <a:ext uri="{FF2B5EF4-FFF2-40B4-BE49-F238E27FC236}">
                  <a16:creationId xmlns:a16="http://schemas.microsoft.com/office/drawing/2014/main" id="{E0E5706B-8E1E-1F42-A22B-70639C5ACF2B}"/>
                </a:ext>
              </a:extLst>
            </p:cNvPr>
            <p:cNvSpPr txBox="1"/>
            <p:nvPr/>
          </p:nvSpPr>
          <p:spPr>
            <a:xfrm>
              <a:off x="1471988" y="3130062"/>
              <a:ext cx="2934127" cy="369332"/>
            </a:xfrm>
            <a:prstGeom prst="rect">
              <a:avLst/>
            </a:prstGeom>
            <a:noFill/>
          </p:spPr>
          <p:txBody>
            <a:bodyPr wrap="square" rtlCol="0">
              <a:spAutoFit/>
            </a:bodyPr>
            <a:lstStyle/>
            <a:p>
              <a:r>
                <a:rPr lang="en-US" dirty="0"/>
                <a:t>Accuracy vs Training Epoch</a:t>
              </a:r>
            </a:p>
          </p:txBody>
        </p:sp>
      </p:grpSp>
      <p:sp>
        <p:nvSpPr>
          <p:cNvPr id="17" name="TextBox 16">
            <a:extLst>
              <a:ext uri="{FF2B5EF4-FFF2-40B4-BE49-F238E27FC236}">
                <a16:creationId xmlns:a16="http://schemas.microsoft.com/office/drawing/2014/main" id="{827B6E2E-F741-3849-BC45-4932552D35AD}"/>
              </a:ext>
            </a:extLst>
          </p:cNvPr>
          <p:cNvSpPr txBox="1"/>
          <p:nvPr/>
        </p:nvSpPr>
        <p:spPr>
          <a:xfrm>
            <a:off x="6590809" y="3130062"/>
            <a:ext cx="3523937" cy="369332"/>
          </a:xfrm>
          <a:prstGeom prst="rect">
            <a:avLst/>
          </a:prstGeom>
          <a:noFill/>
        </p:spPr>
        <p:txBody>
          <a:bodyPr wrap="square" rtlCol="0">
            <a:spAutoFit/>
          </a:bodyPr>
          <a:lstStyle/>
          <a:p>
            <a:r>
              <a:rPr lang="en-US" dirty="0"/>
              <a:t>Loss function vs Training Epoch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MODEL IMPROVEMENTS</a:t>
            </a:r>
            <a:endParaRPr/>
          </a:p>
        </p:txBody>
      </p:sp>
      <p:sp>
        <p:nvSpPr>
          <p:cNvPr id="173" name="Google Shape;173;p1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a:t>We have currently explored only the </a:t>
            </a:r>
            <a:r>
              <a:rPr lang="en-US" dirty="0" err="1"/>
              <a:t>AlexNet</a:t>
            </a:r>
            <a:r>
              <a:rPr lang="en-US" dirty="0"/>
              <a:t> and VGG16 and were limited by our relatively small dataset, but with more sample data we could fit more complex architectures to improve model accuracy.</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6" name="Google Shape;154;p7">
            <a:extLst>
              <a:ext uri="{FF2B5EF4-FFF2-40B4-BE49-F238E27FC236}">
                <a16:creationId xmlns:a16="http://schemas.microsoft.com/office/drawing/2014/main" id="{C824FFFA-3984-7D43-80B3-525AD8FE5FE7}"/>
              </a:ext>
            </a:extLst>
          </p:cNvPr>
          <p:cNvSpPr txBox="1">
            <a:spLocks/>
          </p:cNvSpPr>
          <p:nvPr/>
        </p:nvSpPr>
        <p:spPr>
          <a:xfrm>
            <a:off x="882177" y="194055"/>
            <a:ext cx="3523938" cy="1306133"/>
          </a:xfrm>
          <a:prstGeom prst="rect">
            <a:avLst/>
          </a:prstGeom>
        </p:spPr>
        <p:txBody>
          <a:bodyPr spcFirstLastPara="1" vert="horz" lIns="91425" tIns="45700" rIns="91425" bIns="45700" rtlCol="0" anchor="t" anchorCtr="0">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spcBef>
                <a:spcPts val="0"/>
              </a:spcBef>
              <a:buClr>
                <a:schemeClr val="dk1"/>
              </a:buClr>
              <a:buSzPts val="3200"/>
            </a:pPr>
            <a:r>
              <a:rPr lang="en-US" dirty="0"/>
              <a:t>STATEMENT OF PROBLEM</a:t>
            </a:r>
          </a:p>
        </p:txBody>
      </p:sp>
      <p:sp>
        <p:nvSpPr>
          <p:cNvPr id="17" name="Google Shape;155;p7">
            <a:extLst>
              <a:ext uri="{FF2B5EF4-FFF2-40B4-BE49-F238E27FC236}">
                <a16:creationId xmlns:a16="http://schemas.microsoft.com/office/drawing/2014/main" id="{96EDDFE3-C97E-B346-827B-BB2300121578}"/>
              </a:ext>
            </a:extLst>
          </p:cNvPr>
          <p:cNvSpPr txBox="1">
            <a:spLocks/>
          </p:cNvSpPr>
          <p:nvPr/>
        </p:nvSpPr>
        <p:spPr>
          <a:xfrm>
            <a:off x="882178" y="1643592"/>
            <a:ext cx="5431536" cy="5020353"/>
          </a:xfrm>
          <a:prstGeom prst="rect">
            <a:avLst/>
          </a:prstGeom>
        </p:spPr>
        <p:txBody>
          <a:bodyPr spcFirstLastPara="1" vert="horz" lIns="91425" tIns="45700" rIns="91425" bIns="45700" rtlCol="0" anchorCtr="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228600" indent="-228600">
              <a:spcBef>
                <a:spcPts val="0"/>
              </a:spcBef>
              <a:spcAft>
                <a:spcPts val="0"/>
              </a:spcAft>
              <a:buSzPts val="2000"/>
              <a:buFont typeface="Franklin Gothic Book" panose="020B0503020102020204" pitchFamily="34" charset="0"/>
              <a:buChar char="•"/>
            </a:pPr>
            <a:r>
              <a:rPr lang="en-US" dirty="0"/>
              <a:t>Satellite Images have a lot of use cases for environmental as well as for commercial purposes.</a:t>
            </a:r>
          </a:p>
          <a:p>
            <a:pPr marL="228600" indent="-228600">
              <a:spcBef>
                <a:spcPts val="600"/>
              </a:spcBef>
              <a:spcAft>
                <a:spcPts val="0"/>
              </a:spcAft>
              <a:buSzPts val="2000"/>
              <a:buFont typeface="Franklin Gothic Book" panose="020B0503020102020204" pitchFamily="34" charset="0"/>
              <a:buChar char="•"/>
            </a:pPr>
            <a:r>
              <a:rPr lang="en-US" dirty="0"/>
              <a:t>We are using the Satellite images from the Sat4 satellite to classify large land areas into 4 different labels as </a:t>
            </a:r>
          </a:p>
          <a:p>
            <a:pPr marL="987552" lvl="1" indent="-457200">
              <a:spcBef>
                <a:spcPts val="600"/>
              </a:spcBef>
              <a:spcAft>
                <a:spcPts val="0"/>
              </a:spcAft>
              <a:buSzPts val="2000"/>
              <a:buFont typeface="+mj-lt"/>
              <a:buAutoNum type="arabicPeriod"/>
            </a:pPr>
            <a:r>
              <a:rPr lang="en-US" dirty="0"/>
              <a:t>Barren Land</a:t>
            </a:r>
          </a:p>
          <a:p>
            <a:pPr marL="987552" lvl="1" indent="-457200">
              <a:spcBef>
                <a:spcPts val="0"/>
              </a:spcBef>
              <a:spcAft>
                <a:spcPts val="0"/>
              </a:spcAft>
              <a:buSzPts val="2000"/>
              <a:buFont typeface="+mj-lt"/>
              <a:buAutoNum type="arabicPeriod"/>
            </a:pPr>
            <a:r>
              <a:rPr lang="en-US" dirty="0"/>
              <a:t>Forest</a:t>
            </a:r>
          </a:p>
          <a:p>
            <a:pPr marL="987552" lvl="1" indent="-457200">
              <a:spcBef>
                <a:spcPts val="0"/>
              </a:spcBef>
              <a:spcAft>
                <a:spcPts val="0"/>
              </a:spcAft>
              <a:buSzPts val="2000"/>
              <a:buFont typeface="+mj-lt"/>
              <a:buAutoNum type="arabicPeriod"/>
            </a:pPr>
            <a:r>
              <a:rPr lang="en-US" dirty="0"/>
              <a:t>Grass Land</a:t>
            </a:r>
          </a:p>
          <a:p>
            <a:pPr marL="987552" lvl="1" indent="-457200">
              <a:spcBef>
                <a:spcPts val="0"/>
              </a:spcBef>
              <a:spcAft>
                <a:spcPts val="0"/>
              </a:spcAft>
              <a:buSzPts val="2000"/>
              <a:buFont typeface="+mj-lt"/>
              <a:buAutoNum type="arabicPeriod"/>
            </a:pPr>
            <a:r>
              <a:rPr lang="en-US" dirty="0"/>
              <a:t>Other Land types</a:t>
            </a:r>
          </a:p>
          <a:p>
            <a:pPr marL="228600" indent="-228600">
              <a:spcBef>
                <a:spcPts val="600"/>
              </a:spcBef>
              <a:spcAft>
                <a:spcPts val="0"/>
              </a:spcAft>
              <a:buSzPts val="2000"/>
              <a:buFont typeface="Franklin Gothic Book" panose="020B0503020102020204" pitchFamily="34" charset="0"/>
              <a:buChar char="•"/>
            </a:pPr>
            <a:r>
              <a:rPr lang="en-US" dirty="0"/>
              <a:t>We are classifying the land areas for zoning which will help in planning agricultural and rural development.</a:t>
            </a:r>
          </a:p>
        </p:txBody>
      </p:sp>
      <p:grpSp>
        <p:nvGrpSpPr>
          <p:cNvPr id="24" name="Group 23">
            <a:extLst>
              <a:ext uri="{FF2B5EF4-FFF2-40B4-BE49-F238E27FC236}">
                <a16:creationId xmlns:a16="http://schemas.microsoft.com/office/drawing/2014/main" id="{99417579-8C9C-664E-ADEA-19A2985CB957}"/>
              </a:ext>
            </a:extLst>
          </p:cNvPr>
          <p:cNvGrpSpPr/>
          <p:nvPr/>
        </p:nvGrpSpPr>
        <p:grpSpPr>
          <a:xfrm>
            <a:off x="6498770" y="566057"/>
            <a:ext cx="5529943" cy="5976257"/>
            <a:chOff x="6498770" y="566057"/>
            <a:chExt cx="5529943" cy="5976257"/>
          </a:xfrm>
        </p:grpSpPr>
        <p:grpSp>
          <p:nvGrpSpPr>
            <p:cNvPr id="19" name="Group 18">
              <a:extLst>
                <a:ext uri="{FF2B5EF4-FFF2-40B4-BE49-F238E27FC236}">
                  <a16:creationId xmlns:a16="http://schemas.microsoft.com/office/drawing/2014/main" id="{A4589E3E-5B10-284C-9460-E44D2538685B}"/>
                </a:ext>
              </a:extLst>
            </p:cNvPr>
            <p:cNvGrpSpPr/>
            <p:nvPr/>
          </p:nvGrpSpPr>
          <p:grpSpPr>
            <a:xfrm>
              <a:off x="6746648" y="1010330"/>
              <a:ext cx="4968875" cy="5205373"/>
              <a:chOff x="6899048" y="1467530"/>
              <a:chExt cx="4968875" cy="5205373"/>
            </a:xfrm>
          </p:grpSpPr>
          <p:grpSp>
            <p:nvGrpSpPr>
              <p:cNvPr id="18" name="Group 17">
                <a:extLst>
                  <a:ext uri="{FF2B5EF4-FFF2-40B4-BE49-F238E27FC236}">
                    <a16:creationId xmlns:a16="http://schemas.microsoft.com/office/drawing/2014/main" id="{BA4D04AD-6E0A-A941-B0FE-40C23E578FFC}"/>
                  </a:ext>
                </a:extLst>
              </p:cNvPr>
              <p:cNvGrpSpPr/>
              <p:nvPr/>
            </p:nvGrpSpPr>
            <p:grpSpPr>
              <a:xfrm>
                <a:off x="6899048" y="1467530"/>
                <a:ext cx="4968875" cy="5205373"/>
                <a:chOff x="3611562" y="809987"/>
                <a:chExt cx="4968875" cy="5205373"/>
              </a:xfrm>
            </p:grpSpPr>
            <p:grpSp>
              <p:nvGrpSpPr>
                <p:cNvPr id="4" name="Group 3">
                  <a:extLst>
                    <a:ext uri="{FF2B5EF4-FFF2-40B4-BE49-F238E27FC236}">
                      <a16:creationId xmlns:a16="http://schemas.microsoft.com/office/drawing/2014/main" id="{36E9ACD0-0B3D-714F-9458-6B28FEA7014F}"/>
                    </a:ext>
                  </a:extLst>
                </p:cNvPr>
                <p:cNvGrpSpPr/>
                <p:nvPr/>
              </p:nvGrpSpPr>
              <p:grpSpPr>
                <a:xfrm>
                  <a:off x="3611562" y="809987"/>
                  <a:ext cx="2390775" cy="2589164"/>
                  <a:chOff x="0" y="-32664"/>
                  <a:chExt cx="2390775" cy="2589736"/>
                </a:xfrm>
              </p:grpSpPr>
              <p:sp>
                <p:nvSpPr>
                  <p:cNvPr id="14" name="Text Box 5">
                    <a:extLst>
                      <a:ext uri="{FF2B5EF4-FFF2-40B4-BE49-F238E27FC236}">
                        <a16:creationId xmlns:a16="http://schemas.microsoft.com/office/drawing/2014/main" id="{A781A866-5E4C-424B-A2F7-2ABC007582AB}"/>
                      </a:ext>
                    </a:extLst>
                  </p:cNvPr>
                  <p:cNvSpPr txBox="1"/>
                  <p:nvPr/>
                </p:nvSpPr>
                <p:spPr>
                  <a:xfrm>
                    <a:off x="531410" y="-32664"/>
                    <a:ext cx="1626965" cy="225272"/>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Label 1 – Barren Land </a:t>
                    </a:r>
                    <a:endParaRPr lang="en-US" sz="1100" dirty="0">
                      <a:effectLst/>
                      <a:latin typeface="Arial" panose="020B0604020202020204" pitchFamily="34" charset="0"/>
                      <a:ea typeface="Arial" panose="020B0604020202020204" pitchFamily="34" charset="0"/>
                    </a:endParaRPr>
                  </a:p>
                </p:txBody>
              </p:sp>
              <p:pic>
                <p:nvPicPr>
                  <p:cNvPr id="15" name="image1.png" descr="A picture containing rectangle&#10;&#10;Description automatically generated">
                    <a:extLst>
                      <a:ext uri="{FF2B5EF4-FFF2-40B4-BE49-F238E27FC236}">
                        <a16:creationId xmlns:a16="http://schemas.microsoft.com/office/drawing/2014/main" id="{106A0E63-A5CC-6A4E-AA6A-F778DF82134E}"/>
                      </a:ext>
                    </a:extLst>
                  </p:cNvPr>
                  <p:cNvPicPr/>
                  <p:nvPr/>
                </p:nvPicPr>
                <p:blipFill>
                  <a:blip r:embed="rId3">
                    <a:extLst>
                      <a:ext uri="{28A0092B-C50C-407E-A947-70E740481C1C}">
                        <a14:useLocalDpi xmlns:a14="http://schemas.microsoft.com/office/drawing/2010/main" val="0"/>
                      </a:ext>
                    </a:extLst>
                  </a:blip>
                  <a:srcRect/>
                  <a:stretch>
                    <a:fillRect/>
                  </a:stretch>
                </p:blipFill>
                <p:spPr>
                  <a:xfrm>
                    <a:off x="0" y="194872"/>
                    <a:ext cx="2390775" cy="2362200"/>
                  </a:xfrm>
                  <a:prstGeom prst="rect">
                    <a:avLst/>
                  </a:prstGeom>
                  <a:ln/>
                </p:spPr>
              </p:pic>
            </p:grpSp>
            <p:pic>
              <p:nvPicPr>
                <p:cNvPr id="13" name="image2.png">
                  <a:extLst>
                    <a:ext uri="{FF2B5EF4-FFF2-40B4-BE49-F238E27FC236}">
                      <a16:creationId xmlns:a16="http://schemas.microsoft.com/office/drawing/2014/main" id="{06288472-0FAC-5848-AF99-F5B9AE404F63}"/>
                    </a:ext>
                  </a:extLst>
                </p:cNvPr>
                <p:cNvPicPr/>
                <p:nvPr/>
              </p:nvPicPr>
              <p:blipFill>
                <a:blip r:embed="rId4">
                  <a:extLst>
                    <a:ext uri="{28A0092B-C50C-407E-A947-70E740481C1C}">
                      <a14:useLocalDpi xmlns:a14="http://schemas.microsoft.com/office/drawing/2010/main" val="0"/>
                    </a:ext>
                  </a:extLst>
                </a:blip>
                <a:srcRect/>
                <a:stretch>
                  <a:fillRect/>
                </a:stretch>
              </p:blipFill>
              <p:spPr>
                <a:xfrm>
                  <a:off x="6189662" y="3645707"/>
                  <a:ext cx="2390775" cy="2362033"/>
                </a:xfrm>
                <a:prstGeom prst="rect">
                  <a:avLst/>
                </a:prstGeom>
                <a:ln/>
              </p:spPr>
            </p:pic>
            <p:pic>
              <p:nvPicPr>
                <p:cNvPr id="11" name="image3.png" descr="A picture containing graphical user interface&#10;&#10;Description automatically generated">
                  <a:extLst>
                    <a:ext uri="{FF2B5EF4-FFF2-40B4-BE49-F238E27FC236}">
                      <a16:creationId xmlns:a16="http://schemas.microsoft.com/office/drawing/2014/main" id="{C63DE056-D4AF-AA4C-9CCB-3167CBD6FD12}"/>
                    </a:ext>
                  </a:extLst>
                </p:cNvPr>
                <p:cNvPicPr/>
                <p:nvPr/>
              </p:nvPicPr>
              <p:blipFill>
                <a:blip r:embed="rId5">
                  <a:extLst>
                    <a:ext uri="{28A0092B-C50C-407E-A947-70E740481C1C}">
                      <a14:useLocalDpi xmlns:a14="http://schemas.microsoft.com/office/drawing/2010/main" val="0"/>
                    </a:ext>
                  </a:extLst>
                </a:blip>
                <a:srcRect/>
                <a:stretch>
                  <a:fillRect/>
                </a:stretch>
              </p:blipFill>
              <p:spPr>
                <a:xfrm>
                  <a:off x="6189662" y="1030018"/>
                  <a:ext cx="2390775" cy="2362148"/>
                </a:xfrm>
                <a:prstGeom prst="rect">
                  <a:avLst/>
                </a:prstGeom>
                <a:ln/>
              </p:spPr>
            </p:pic>
            <p:pic>
              <p:nvPicPr>
                <p:cNvPr id="9" name="image4.png">
                  <a:extLst>
                    <a:ext uri="{FF2B5EF4-FFF2-40B4-BE49-F238E27FC236}">
                      <a16:creationId xmlns:a16="http://schemas.microsoft.com/office/drawing/2014/main" id="{B93A0F4B-5940-374D-A8E2-6D69815BE2A3}"/>
                    </a:ext>
                  </a:extLst>
                </p:cNvPr>
                <p:cNvPicPr/>
                <p:nvPr/>
              </p:nvPicPr>
              <p:blipFill>
                <a:blip r:embed="rId6">
                  <a:extLst>
                    <a:ext uri="{28A0092B-C50C-407E-A947-70E740481C1C}">
                      <a14:useLocalDpi xmlns:a14="http://schemas.microsoft.com/office/drawing/2010/main" val="0"/>
                    </a:ext>
                  </a:extLst>
                </a:blip>
                <a:srcRect/>
                <a:stretch>
                  <a:fillRect/>
                </a:stretch>
              </p:blipFill>
              <p:spPr>
                <a:xfrm>
                  <a:off x="3686492" y="3653212"/>
                  <a:ext cx="2390775" cy="2362148"/>
                </a:xfrm>
                <a:prstGeom prst="rect">
                  <a:avLst/>
                </a:prstGeom>
                <a:ln/>
              </p:spPr>
            </p:pic>
          </p:grpSp>
          <p:sp>
            <p:nvSpPr>
              <p:cNvPr id="21" name="Text Box 5">
                <a:extLst>
                  <a:ext uri="{FF2B5EF4-FFF2-40B4-BE49-F238E27FC236}">
                    <a16:creationId xmlns:a16="http://schemas.microsoft.com/office/drawing/2014/main" id="{621D6404-F76A-A449-BFAC-794CDF8FD98B}"/>
                  </a:ext>
                </a:extLst>
              </p:cNvPr>
              <p:cNvSpPr txBox="1"/>
              <p:nvPr/>
            </p:nvSpPr>
            <p:spPr>
              <a:xfrm>
                <a:off x="9977130" y="1469795"/>
                <a:ext cx="1626965" cy="225222"/>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Label 2– Forest </a:t>
                </a:r>
                <a:endParaRPr lang="en-US" sz="1100" dirty="0">
                  <a:effectLst/>
                  <a:latin typeface="Arial" panose="020B0604020202020204" pitchFamily="34" charset="0"/>
                  <a:ea typeface="Arial" panose="020B0604020202020204" pitchFamily="34" charset="0"/>
                </a:endParaRPr>
              </a:p>
            </p:txBody>
          </p:sp>
          <p:sp>
            <p:nvSpPr>
              <p:cNvPr id="22" name="Text Box 5">
                <a:extLst>
                  <a:ext uri="{FF2B5EF4-FFF2-40B4-BE49-F238E27FC236}">
                    <a16:creationId xmlns:a16="http://schemas.microsoft.com/office/drawing/2014/main" id="{BA0D15D9-15B3-B14A-90F5-C566C8788DB4}"/>
                  </a:ext>
                </a:extLst>
              </p:cNvPr>
              <p:cNvSpPr txBox="1"/>
              <p:nvPr/>
            </p:nvSpPr>
            <p:spPr>
              <a:xfrm>
                <a:off x="7482008" y="4093704"/>
                <a:ext cx="1626965" cy="225222"/>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Label 3 – Grass Land </a:t>
                </a:r>
                <a:endParaRPr lang="en-US" sz="1100" dirty="0">
                  <a:effectLst/>
                  <a:latin typeface="Arial" panose="020B0604020202020204" pitchFamily="34" charset="0"/>
                  <a:ea typeface="Arial" panose="020B0604020202020204" pitchFamily="34" charset="0"/>
                </a:endParaRPr>
              </a:p>
            </p:txBody>
          </p:sp>
          <p:sp>
            <p:nvSpPr>
              <p:cNvPr id="23" name="Text Box 5">
                <a:extLst>
                  <a:ext uri="{FF2B5EF4-FFF2-40B4-BE49-F238E27FC236}">
                    <a16:creationId xmlns:a16="http://schemas.microsoft.com/office/drawing/2014/main" id="{7BC364CF-D022-4B48-A88D-5B96A5B432A7}"/>
                  </a:ext>
                </a:extLst>
              </p:cNvPr>
              <p:cNvSpPr txBox="1"/>
              <p:nvPr/>
            </p:nvSpPr>
            <p:spPr>
              <a:xfrm>
                <a:off x="9923854" y="4102550"/>
                <a:ext cx="1712787" cy="217051"/>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0"/>
                  </a:spcAft>
                </a:pPr>
                <a:r>
                  <a:rPr lang="en-US" sz="1000" dirty="0">
                    <a:effectLst/>
                    <a:latin typeface="Arial" panose="020B0604020202020204" pitchFamily="34" charset="0"/>
                    <a:ea typeface="Arial" panose="020B0604020202020204" pitchFamily="34" charset="0"/>
                  </a:rPr>
                  <a:t>Label </a:t>
                </a:r>
                <a:r>
                  <a:rPr lang="en-US" sz="1000" dirty="0">
                    <a:latin typeface="Arial" panose="020B0604020202020204" pitchFamily="34" charset="0"/>
                    <a:ea typeface="Arial" panose="020B0604020202020204" pitchFamily="34" charset="0"/>
                  </a:rPr>
                  <a:t>4</a:t>
                </a:r>
                <a:r>
                  <a:rPr lang="en-US" sz="1000" dirty="0">
                    <a:effectLst/>
                    <a:latin typeface="Arial" panose="020B0604020202020204" pitchFamily="34" charset="0"/>
                    <a:ea typeface="Arial" panose="020B0604020202020204" pitchFamily="34" charset="0"/>
                  </a:rPr>
                  <a:t> – Other Land types </a:t>
                </a:r>
                <a:endParaRPr lang="en-US" sz="1100" dirty="0">
                  <a:effectLst/>
                  <a:latin typeface="Arial" panose="020B0604020202020204" pitchFamily="34" charset="0"/>
                  <a:ea typeface="Arial" panose="020B0604020202020204" pitchFamily="34" charset="0"/>
                </a:endParaRPr>
              </a:p>
            </p:txBody>
          </p:sp>
        </p:grpSp>
        <p:sp>
          <p:nvSpPr>
            <p:cNvPr id="20" name="Rectangle 19">
              <a:extLst>
                <a:ext uri="{FF2B5EF4-FFF2-40B4-BE49-F238E27FC236}">
                  <a16:creationId xmlns:a16="http://schemas.microsoft.com/office/drawing/2014/main" id="{D62EEB71-9BF9-D445-8A83-CFB7BD7372FB}"/>
                </a:ext>
              </a:extLst>
            </p:cNvPr>
            <p:cNvSpPr/>
            <p:nvPr/>
          </p:nvSpPr>
          <p:spPr>
            <a:xfrm>
              <a:off x="6498770" y="566057"/>
              <a:ext cx="5529943" cy="5976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4" name="Google Shape;154;p7">
            <a:extLst>
              <a:ext uri="{FF2B5EF4-FFF2-40B4-BE49-F238E27FC236}">
                <a16:creationId xmlns:a16="http://schemas.microsoft.com/office/drawing/2014/main" id="{711C28A3-FE01-D740-99E2-F5250CBF86F6}"/>
              </a:ext>
            </a:extLst>
          </p:cNvPr>
          <p:cNvSpPr txBox="1">
            <a:spLocks/>
          </p:cNvSpPr>
          <p:nvPr/>
        </p:nvSpPr>
        <p:spPr>
          <a:xfrm>
            <a:off x="882177" y="194055"/>
            <a:ext cx="3523938" cy="1306133"/>
          </a:xfrm>
          <a:prstGeom prst="rect">
            <a:avLst/>
          </a:prstGeom>
        </p:spPr>
        <p:txBody>
          <a:bodyPr spcFirstLastPara="1" vert="horz" lIns="91425" tIns="45700" rIns="91425" bIns="45700" rtlCol="0" anchor="t" anchorCtr="0">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spcBef>
                <a:spcPts val="0"/>
              </a:spcBef>
              <a:buClr>
                <a:schemeClr val="dk1"/>
              </a:buClr>
              <a:buSzPts val="3200"/>
            </a:pPr>
            <a:r>
              <a:rPr lang="en-US" dirty="0"/>
              <a:t>PROBLEM FRAMEWORK</a:t>
            </a:r>
          </a:p>
        </p:txBody>
      </p:sp>
      <p:sp>
        <p:nvSpPr>
          <p:cNvPr id="7" name="Google Shape;155;p7">
            <a:extLst>
              <a:ext uri="{FF2B5EF4-FFF2-40B4-BE49-F238E27FC236}">
                <a16:creationId xmlns:a16="http://schemas.microsoft.com/office/drawing/2014/main" id="{1A08DC49-81EC-9040-ADE3-1AD648126137}"/>
              </a:ext>
            </a:extLst>
          </p:cNvPr>
          <p:cNvSpPr txBox="1">
            <a:spLocks/>
          </p:cNvSpPr>
          <p:nvPr/>
        </p:nvSpPr>
        <p:spPr>
          <a:xfrm>
            <a:off x="882178" y="1643592"/>
            <a:ext cx="5431536" cy="5020353"/>
          </a:xfrm>
          <a:prstGeom prst="rect">
            <a:avLst/>
          </a:prstGeom>
        </p:spPr>
        <p:txBody>
          <a:bodyPr spcFirstLastPara="1" vert="horz" lIns="91425" tIns="45700" rIns="91425" bIns="45700" rtlCol="0" anchorCtr="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spcBef>
                <a:spcPts val="0"/>
              </a:spcBef>
              <a:spcAft>
                <a:spcPts val="600"/>
              </a:spcAft>
              <a:buSzPts val="2000"/>
              <a:buNone/>
            </a:pPr>
            <a:r>
              <a:rPr lang="en-US" b="1" i="1" dirty="0">
                <a:solidFill>
                  <a:schemeClr val="tx1"/>
                </a:solidFill>
                <a:hlinkClick r:id="rId3">
                  <a:extLst>
                    <a:ext uri="{A12FA001-AC4F-418D-AE19-62706E023703}">
                      <ahyp:hlinkClr xmlns:ahyp="http://schemas.microsoft.com/office/drawing/2018/hyperlinkcolor" val="tx"/>
                    </a:ext>
                  </a:extLst>
                </a:hlinkClick>
              </a:rPr>
              <a:t>SOURCE</a:t>
            </a:r>
            <a:r>
              <a:rPr lang="en-US" b="1" i="1" dirty="0"/>
              <a:t> :</a:t>
            </a:r>
          </a:p>
          <a:p>
            <a:pPr marL="228600" indent="-228600">
              <a:spcBef>
                <a:spcPts val="0"/>
              </a:spcBef>
              <a:spcAft>
                <a:spcPts val="600"/>
              </a:spcAft>
              <a:buSzPts val="2000"/>
              <a:buFont typeface="Franklin Gothic Book" panose="020B0503020102020204" pitchFamily="34" charset="0"/>
              <a:buChar char="•"/>
            </a:pPr>
            <a:r>
              <a:rPr lang="en-US" dirty="0"/>
              <a:t>The Dataset was made available by the National Agriculture Imagery  Program        (NAIP) using SAT-4 airborne datasets. The dataset is composed of 28*28 pixels with 4 channels (Red, Green, Blue and Infrared).</a:t>
            </a:r>
          </a:p>
          <a:p>
            <a:pPr marL="228600" indent="-228600">
              <a:spcBef>
                <a:spcPts val="0"/>
              </a:spcBef>
              <a:spcAft>
                <a:spcPts val="600"/>
              </a:spcAft>
              <a:buSzPts val="2000"/>
              <a:buFont typeface="Franklin Gothic Book" panose="020B0503020102020204" pitchFamily="34" charset="0"/>
              <a:buChar char="•"/>
            </a:pPr>
            <a:r>
              <a:rPr lang="en-US" dirty="0"/>
              <a:t>Link: </a:t>
            </a:r>
            <a:r>
              <a:rPr lang="en-US" dirty="0">
                <a:hlinkClick r:id="rId3"/>
              </a:rPr>
              <a:t>https://csc.lsu.edu/~saikat/deepsat/</a:t>
            </a:r>
            <a:endParaRPr lang="en-US" dirty="0"/>
          </a:p>
          <a:p>
            <a:pPr marL="0" indent="0">
              <a:spcBef>
                <a:spcPts val="0"/>
              </a:spcBef>
              <a:spcAft>
                <a:spcPts val="600"/>
              </a:spcAft>
              <a:buSzPts val="2000"/>
              <a:buNone/>
            </a:pPr>
            <a:r>
              <a:rPr lang="en-US" b="1" i="1" dirty="0"/>
              <a:t>DIMENSIONS :  </a:t>
            </a:r>
          </a:p>
          <a:p>
            <a:pPr marL="228600" indent="-228600">
              <a:spcBef>
                <a:spcPts val="0"/>
              </a:spcBef>
              <a:spcAft>
                <a:spcPts val="600"/>
              </a:spcAft>
              <a:buSzPts val="2000"/>
              <a:buFont typeface="Franklin Gothic Book" panose="020B0503020102020204" pitchFamily="34" charset="0"/>
              <a:buChar char="•"/>
            </a:pPr>
            <a:r>
              <a:rPr lang="en-US" dirty="0"/>
              <a:t>We are using the training set composed of 400000 images coded into a csv file with 3136 feature columns.</a:t>
            </a:r>
          </a:p>
          <a:p>
            <a:pPr marL="228600" indent="-228600">
              <a:spcBef>
                <a:spcPts val="0"/>
              </a:spcBef>
              <a:spcAft>
                <a:spcPts val="600"/>
              </a:spcAft>
              <a:buSzPts val="2000"/>
              <a:buFont typeface="Franklin Gothic Book" panose="020B0503020102020204" pitchFamily="34" charset="0"/>
              <a:buChar char="•"/>
            </a:pPr>
            <a:r>
              <a:rPr lang="en-US" dirty="0"/>
              <a:t>We have split the data set and used 20% for validation and evaluation of our model.</a:t>
            </a:r>
          </a:p>
        </p:txBody>
      </p:sp>
      <p:grpSp>
        <p:nvGrpSpPr>
          <p:cNvPr id="13" name="Group 12">
            <a:extLst>
              <a:ext uri="{FF2B5EF4-FFF2-40B4-BE49-F238E27FC236}">
                <a16:creationId xmlns:a16="http://schemas.microsoft.com/office/drawing/2014/main" id="{AD7D5FEA-653D-1A41-89DB-630702A6814C}"/>
              </a:ext>
            </a:extLst>
          </p:cNvPr>
          <p:cNvGrpSpPr/>
          <p:nvPr/>
        </p:nvGrpSpPr>
        <p:grpSpPr>
          <a:xfrm>
            <a:off x="5998026" y="1609047"/>
            <a:ext cx="6096000" cy="3605212"/>
            <a:chOff x="6096000" y="1500188"/>
            <a:chExt cx="6096000" cy="3605212"/>
          </a:xfrm>
        </p:grpSpPr>
        <p:pic>
          <p:nvPicPr>
            <p:cNvPr id="10" name="Picture 9" descr="Graphical user interface, text, application&#10;&#10;Description automatically generated">
              <a:extLst>
                <a:ext uri="{FF2B5EF4-FFF2-40B4-BE49-F238E27FC236}">
                  <a16:creationId xmlns:a16="http://schemas.microsoft.com/office/drawing/2014/main" id="{586ABC24-5331-DB4E-BC69-0D87730E91D3}"/>
                </a:ext>
              </a:extLst>
            </p:cNvPr>
            <p:cNvPicPr>
              <a:picLocks noChangeAspect="1"/>
            </p:cNvPicPr>
            <p:nvPr/>
          </p:nvPicPr>
          <p:blipFill>
            <a:blip r:embed="rId4"/>
            <a:stretch>
              <a:fillRect/>
            </a:stretch>
          </p:blipFill>
          <p:spPr>
            <a:xfrm>
              <a:off x="6313714" y="1878693"/>
              <a:ext cx="5707743" cy="2610989"/>
            </a:xfrm>
            <a:prstGeom prst="rect">
              <a:avLst/>
            </a:prstGeom>
          </p:spPr>
        </p:pic>
        <p:sp>
          <p:nvSpPr>
            <p:cNvPr id="11" name="TextBox 10">
              <a:extLst>
                <a:ext uri="{FF2B5EF4-FFF2-40B4-BE49-F238E27FC236}">
                  <a16:creationId xmlns:a16="http://schemas.microsoft.com/office/drawing/2014/main" id="{6697B135-BB5F-5249-AD35-DDCE2867C09B}"/>
                </a:ext>
              </a:extLst>
            </p:cNvPr>
            <p:cNvSpPr txBox="1"/>
            <p:nvPr/>
          </p:nvSpPr>
          <p:spPr>
            <a:xfrm>
              <a:off x="6391727" y="4540117"/>
              <a:ext cx="5551715" cy="369332"/>
            </a:xfrm>
            <a:prstGeom prst="rect">
              <a:avLst/>
            </a:prstGeom>
            <a:noFill/>
          </p:spPr>
          <p:txBody>
            <a:bodyPr wrap="square" rtlCol="0">
              <a:spAutoFit/>
            </a:bodyPr>
            <a:lstStyle/>
            <a:p>
              <a:pPr algn="ctr"/>
              <a:r>
                <a:rPr lang="en-US" dirty="0"/>
                <a:t>Training data frame after complete preprocessing </a:t>
              </a:r>
            </a:p>
          </p:txBody>
        </p:sp>
        <p:sp>
          <p:nvSpPr>
            <p:cNvPr id="12" name="Rectangle 11">
              <a:extLst>
                <a:ext uri="{FF2B5EF4-FFF2-40B4-BE49-F238E27FC236}">
                  <a16:creationId xmlns:a16="http://schemas.microsoft.com/office/drawing/2014/main" id="{3BACB94E-6BE9-6B4C-B4FB-75BAA2486AA0}"/>
                </a:ext>
              </a:extLst>
            </p:cNvPr>
            <p:cNvSpPr/>
            <p:nvPr/>
          </p:nvSpPr>
          <p:spPr>
            <a:xfrm>
              <a:off x="6096000" y="1500188"/>
              <a:ext cx="6096000" cy="3605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MODEL EXPLANATION</a:t>
            </a:r>
            <a:endParaRPr/>
          </a:p>
        </p:txBody>
      </p:sp>
      <p:sp>
        <p:nvSpPr>
          <p:cNvPr id="119" name="Google Shape;119;p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000"/>
              <a:buNone/>
            </a:pPr>
            <a:r>
              <a:rPr lang="en-US"/>
              <a:t>We have used Convolutional Neural Network for our imagery classification for following reasons </a:t>
            </a:r>
            <a:endParaRPr/>
          </a:p>
          <a:p>
            <a:pPr marL="228600" lvl="0" indent="-228600" algn="l" rtl="0">
              <a:lnSpc>
                <a:spcPct val="120000"/>
              </a:lnSpc>
              <a:spcBef>
                <a:spcPts val="1000"/>
              </a:spcBef>
              <a:spcAft>
                <a:spcPts val="0"/>
              </a:spcAft>
              <a:buSzPts val="2000"/>
              <a:buChar char="•"/>
            </a:pPr>
            <a:r>
              <a:rPr lang="en-US"/>
              <a:t>It follows a hierarchical model which works on building a network , like a funnel , and finally gives out a fully-connected layer where all the neurons are connected to each other and the output is processed.</a:t>
            </a:r>
            <a:endParaRPr/>
          </a:p>
          <a:p>
            <a:pPr marL="228600" lvl="0" indent="-228600" algn="l" rtl="0">
              <a:lnSpc>
                <a:spcPct val="120000"/>
              </a:lnSpc>
              <a:spcBef>
                <a:spcPts val="1000"/>
              </a:spcBef>
              <a:spcAft>
                <a:spcPts val="0"/>
              </a:spcAft>
              <a:buSzPts val="2000"/>
              <a:buChar char="•"/>
            </a:pPr>
            <a:r>
              <a:rPr lang="en-US"/>
              <a:t>Convolution acts as a feature extraction for images . </a:t>
            </a:r>
            <a:endParaRPr/>
          </a:p>
          <a:p>
            <a:pPr marL="0" lvl="0" indent="0" algn="l" rtl="0">
              <a:lnSpc>
                <a:spcPct val="120000"/>
              </a:lnSpc>
              <a:spcBef>
                <a:spcPts val="1000"/>
              </a:spcBef>
              <a:spcAft>
                <a:spcPts val="0"/>
              </a:spcAft>
              <a:buSzPts val="20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gd44062bb03_0_1"/>
          <p:cNvPicPr preferRelativeResize="0"/>
          <p:nvPr/>
        </p:nvPicPr>
        <p:blipFill>
          <a:blip r:embed="rId3">
            <a:alphaModFix/>
          </a:blip>
          <a:stretch>
            <a:fillRect/>
          </a:stretch>
        </p:blipFill>
        <p:spPr>
          <a:xfrm>
            <a:off x="1429425" y="775125"/>
            <a:ext cx="9653699" cy="3183975"/>
          </a:xfrm>
          <a:prstGeom prst="rect">
            <a:avLst/>
          </a:prstGeom>
          <a:noFill/>
          <a:ln>
            <a:noFill/>
          </a:ln>
        </p:spPr>
      </p:pic>
      <p:sp>
        <p:nvSpPr>
          <p:cNvPr id="125" name="Google Shape;125;gd44062bb03_0_1"/>
          <p:cNvSpPr txBox="1"/>
          <p:nvPr/>
        </p:nvSpPr>
        <p:spPr>
          <a:xfrm>
            <a:off x="213125" y="313425"/>
            <a:ext cx="456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Gill Sans"/>
                <a:ea typeface="Gill Sans"/>
                <a:cs typeface="Gill Sans"/>
                <a:sym typeface="Gill Sans"/>
              </a:rPr>
              <a:t>CNN FRAMEWORK:</a:t>
            </a:r>
            <a:endParaRPr sz="1800">
              <a:latin typeface="Gill Sans"/>
              <a:ea typeface="Gill Sans"/>
              <a:cs typeface="Gill Sans"/>
              <a:sym typeface="Gill Sans"/>
            </a:endParaRPr>
          </a:p>
        </p:txBody>
      </p:sp>
      <p:pic>
        <p:nvPicPr>
          <p:cNvPr id="126" name="Google Shape;126;gd44062bb03_0_1"/>
          <p:cNvPicPr preferRelativeResize="0"/>
          <p:nvPr/>
        </p:nvPicPr>
        <p:blipFill>
          <a:blip r:embed="rId4">
            <a:alphaModFix/>
          </a:blip>
          <a:stretch>
            <a:fillRect/>
          </a:stretch>
        </p:blipFill>
        <p:spPr>
          <a:xfrm>
            <a:off x="1429425" y="4199275"/>
            <a:ext cx="9653700" cy="239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d44062bb03_0_11"/>
          <p:cNvSpPr txBox="1"/>
          <p:nvPr/>
        </p:nvSpPr>
        <p:spPr>
          <a:xfrm>
            <a:off x="188050" y="62675"/>
            <a:ext cx="456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Gill Sans"/>
                <a:ea typeface="Gill Sans"/>
                <a:cs typeface="Gill Sans"/>
                <a:sym typeface="Gill Sans"/>
              </a:rPr>
              <a:t>FEATURE EXTRACTION:</a:t>
            </a:r>
            <a:endParaRPr sz="1800">
              <a:latin typeface="Gill Sans"/>
              <a:ea typeface="Gill Sans"/>
              <a:cs typeface="Gill Sans"/>
              <a:sym typeface="Gill Sans"/>
            </a:endParaRPr>
          </a:p>
        </p:txBody>
      </p:sp>
      <p:pic>
        <p:nvPicPr>
          <p:cNvPr id="132" name="Google Shape;132;gd44062bb03_0_11"/>
          <p:cNvPicPr preferRelativeResize="0"/>
          <p:nvPr/>
        </p:nvPicPr>
        <p:blipFill>
          <a:blip r:embed="rId3">
            <a:alphaModFix/>
          </a:blip>
          <a:stretch>
            <a:fillRect/>
          </a:stretch>
        </p:blipFill>
        <p:spPr>
          <a:xfrm>
            <a:off x="867050" y="3561575"/>
            <a:ext cx="5153476" cy="2920300"/>
          </a:xfrm>
          <a:prstGeom prst="rect">
            <a:avLst/>
          </a:prstGeom>
          <a:noFill/>
          <a:ln>
            <a:noFill/>
          </a:ln>
        </p:spPr>
      </p:pic>
      <p:pic>
        <p:nvPicPr>
          <p:cNvPr id="133" name="Google Shape;133;gd44062bb03_0_11"/>
          <p:cNvPicPr preferRelativeResize="0"/>
          <p:nvPr/>
        </p:nvPicPr>
        <p:blipFill>
          <a:blip r:embed="rId4">
            <a:alphaModFix/>
          </a:blip>
          <a:stretch>
            <a:fillRect/>
          </a:stretch>
        </p:blipFill>
        <p:spPr>
          <a:xfrm>
            <a:off x="867050" y="641100"/>
            <a:ext cx="5153474" cy="2742250"/>
          </a:xfrm>
          <a:prstGeom prst="rect">
            <a:avLst/>
          </a:prstGeom>
          <a:noFill/>
          <a:ln>
            <a:noFill/>
          </a:ln>
        </p:spPr>
      </p:pic>
      <p:pic>
        <p:nvPicPr>
          <p:cNvPr id="134" name="Google Shape;134;gd44062bb03_0_11"/>
          <p:cNvPicPr preferRelativeResize="0"/>
          <p:nvPr/>
        </p:nvPicPr>
        <p:blipFill>
          <a:blip r:embed="rId5">
            <a:alphaModFix/>
          </a:blip>
          <a:stretch>
            <a:fillRect/>
          </a:stretch>
        </p:blipFill>
        <p:spPr>
          <a:xfrm>
            <a:off x="7296825" y="1730175"/>
            <a:ext cx="3590349" cy="4952301"/>
          </a:xfrm>
          <a:prstGeom prst="rect">
            <a:avLst/>
          </a:prstGeom>
          <a:noFill/>
          <a:ln>
            <a:noFill/>
          </a:ln>
        </p:spPr>
      </p:pic>
      <p:pic>
        <p:nvPicPr>
          <p:cNvPr id="135" name="Google Shape;135;gd44062bb03_0_11"/>
          <p:cNvPicPr preferRelativeResize="0"/>
          <p:nvPr/>
        </p:nvPicPr>
        <p:blipFill>
          <a:blip r:embed="rId6">
            <a:alphaModFix/>
          </a:blip>
          <a:stretch>
            <a:fillRect/>
          </a:stretch>
        </p:blipFill>
        <p:spPr>
          <a:xfrm>
            <a:off x="7244149" y="177475"/>
            <a:ext cx="3695700" cy="1428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5"/>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MODEL EXPLANATION</a:t>
            </a:r>
            <a:endParaRPr/>
          </a:p>
        </p:txBody>
      </p:sp>
      <p:sp>
        <p:nvSpPr>
          <p:cNvPr id="141" name="Google Shape;141;p5"/>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000"/>
              <a:buNone/>
            </a:pPr>
            <a:r>
              <a:rPr lang="en-US"/>
              <a:t>CNN ARCHITECTURE :</a:t>
            </a:r>
            <a:endParaRPr/>
          </a:p>
          <a:p>
            <a:pPr marL="228600" lvl="0" indent="-228600" algn="l" rtl="0">
              <a:lnSpc>
                <a:spcPct val="120000"/>
              </a:lnSpc>
              <a:spcBef>
                <a:spcPts val="1000"/>
              </a:spcBef>
              <a:spcAft>
                <a:spcPts val="0"/>
              </a:spcAft>
              <a:buSzPts val="2000"/>
              <a:buChar char="•"/>
            </a:pPr>
            <a:r>
              <a:rPr lang="en-US"/>
              <a:t>We have used an architecture which is a simplified version based on Alex Net and VGG 16 .</a:t>
            </a:r>
            <a:endParaRPr/>
          </a:p>
          <a:p>
            <a:pPr marL="228600" lvl="0" indent="-228600" algn="l" rtl="0">
              <a:lnSpc>
                <a:spcPct val="120000"/>
              </a:lnSpc>
              <a:spcBef>
                <a:spcPts val="1000"/>
              </a:spcBef>
              <a:spcAft>
                <a:spcPts val="0"/>
              </a:spcAft>
              <a:buSzPts val="2000"/>
              <a:buChar char="•"/>
            </a:pPr>
            <a:r>
              <a:rPr lang="en-US">
                <a:solidFill>
                  <a:srgbClr val="FF0000"/>
                </a:solidFill>
              </a:rPr>
              <a:t>INSERT PICS OF ARCHITECTURE </a:t>
            </a:r>
            <a:endParaRPr/>
          </a:p>
          <a:p>
            <a:pPr marL="228600" lvl="0" indent="-228600" algn="l" rtl="0">
              <a:lnSpc>
                <a:spcPct val="120000"/>
              </a:lnSpc>
              <a:spcBef>
                <a:spcPts val="1000"/>
              </a:spcBef>
              <a:spcAft>
                <a:spcPts val="0"/>
              </a:spcAft>
              <a:buSzPts val="2000"/>
              <a:buChar char="•"/>
            </a:pPr>
            <a:r>
              <a:rPr lang="en-US">
                <a:solidFill>
                  <a:srgbClr val="FF0000"/>
                </a:solidFill>
              </a:rPr>
              <a:t>We </a:t>
            </a:r>
            <a:r>
              <a:rPr lang="en-US"/>
              <a:t>have used this architecture </a:t>
            </a:r>
            <a:r>
              <a:rPr lang="en-US">
                <a:solidFill>
                  <a:srgbClr val="FF0000"/>
                </a:solidFill>
              </a:rPr>
              <a:t>to </a:t>
            </a:r>
            <a:r>
              <a:rPr lang="en-US"/>
              <a:t>avoid</a:t>
            </a:r>
            <a:r>
              <a:rPr lang="en-US">
                <a:solidFill>
                  <a:srgbClr val="FF0000"/>
                </a:solidFill>
              </a:rPr>
              <a:t> </a:t>
            </a:r>
            <a:r>
              <a:rPr lang="en-US"/>
              <a:t>overfitting on our relatively smaller data when using ALEXNET or VGG 16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6"/>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MODEL EXPLANATION</a:t>
            </a:r>
            <a:endParaRPr/>
          </a:p>
        </p:txBody>
      </p:sp>
      <p:sp>
        <p:nvSpPr>
          <p:cNvPr id="147" name="Google Shape;147;p6"/>
          <p:cNvSpPr txBox="1">
            <a:spLocks noGrp="1"/>
          </p:cNvSpPr>
          <p:nvPr>
            <p:ph idx="1"/>
          </p:nvPr>
        </p:nvSpPr>
        <p:spPr>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120000"/>
              </a:lnSpc>
              <a:spcBef>
                <a:spcPts val="0"/>
              </a:spcBef>
              <a:spcAft>
                <a:spcPts val="0"/>
              </a:spcAft>
              <a:buSzPts val="2000"/>
              <a:buChar char="•"/>
            </a:pPr>
            <a:r>
              <a:rPr lang="en-US"/>
              <a:t>The rectified linear activation (RELU) function overcomes the vanishing gradient problem when used over many layers allowing modules to learn fast and perform better </a:t>
            </a:r>
            <a:endParaRPr/>
          </a:p>
          <a:p>
            <a:pPr marL="228600" lvl="0" indent="-228600" algn="l" rtl="0">
              <a:lnSpc>
                <a:spcPct val="120000"/>
              </a:lnSpc>
              <a:spcBef>
                <a:spcPts val="1000"/>
              </a:spcBef>
              <a:spcAft>
                <a:spcPts val="0"/>
              </a:spcAft>
              <a:buSzPts val="2000"/>
              <a:buChar char="•"/>
            </a:pPr>
            <a:r>
              <a:rPr lang="en-US"/>
              <a:t>RELU is the most popular activation layer when developing convolutional neural networks as it enables deeper model </a:t>
            </a:r>
            <a:endParaRPr/>
          </a:p>
          <a:p>
            <a:pPr marL="228600" lvl="0" indent="-228600" algn="l" rtl="0">
              <a:lnSpc>
                <a:spcPct val="120000"/>
              </a:lnSpc>
              <a:spcBef>
                <a:spcPts val="1000"/>
              </a:spcBef>
              <a:spcAft>
                <a:spcPts val="0"/>
              </a:spcAft>
              <a:buSzPts val="2000"/>
              <a:buChar char="•"/>
            </a:pPr>
            <a:r>
              <a:rPr lang="en-US"/>
              <a:t> For the output layer we are using a softmax activation function since our problem deals with a multiclass classification. The softmax function enforces the sum of the probabilities to be equal to one. So to increase the probability of one class the function forces the other classes to reduce giving an accurate decision when it comes to multiclass classification.</a:t>
            </a:r>
            <a:endParaRPr/>
          </a:p>
          <a:p>
            <a:pPr marL="228600" lvl="0" indent="-101600" algn="l" rtl="0">
              <a:lnSpc>
                <a:spcPct val="120000"/>
              </a:lnSpc>
              <a:spcBef>
                <a:spcPts val="1000"/>
              </a:spcBef>
              <a:spcAft>
                <a:spcPts val="0"/>
              </a:spcAft>
              <a:buSzPts val="2000"/>
              <a:buNone/>
            </a:pPr>
            <a:endParaRPr/>
          </a:p>
        </p:txBody>
      </p:sp>
      <p:pic>
        <p:nvPicPr>
          <p:cNvPr id="148" name="Google Shape;148;p6"/>
          <p:cNvPicPr preferRelativeResize="0"/>
          <p:nvPr/>
        </p:nvPicPr>
        <p:blipFill>
          <a:blip r:embed="rId3">
            <a:alphaModFix/>
          </a:blip>
          <a:stretch>
            <a:fillRect/>
          </a:stretch>
        </p:blipFill>
        <p:spPr>
          <a:xfrm>
            <a:off x="7025950" y="232875"/>
            <a:ext cx="4632650" cy="1863275"/>
          </a:xfrm>
          <a:prstGeom prst="rect">
            <a:avLst/>
          </a:prstGeom>
          <a:noFill/>
          <a:ln>
            <a:noFill/>
          </a:ln>
        </p:spPr>
      </p:pic>
      <p:pic>
        <p:nvPicPr>
          <p:cNvPr id="149" name="Google Shape;149;p6"/>
          <p:cNvPicPr preferRelativeResize="0"/>
          <p:nvPr/>
        </p:nvPicPr>
        <p:blipFill>
          <a:blip r:embed="rId4">
            <a:alphaModFix/>
          </a:blip>
          <a:stretch>
            <a:fillRect/>
          </a:stretch>
        </p:blipFill>
        <p:spPr>
          <a:xfrm>
            <a:off x="7655775" y="5036700"/>
            <a:ext cx="3873099" cy="1667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3"/>
        <p:cNvGrpSpPr/>
        <p:nvPr/>
      </p:nvGrpSpPr>
      <p:grpSpPr>
        <a:xfrm>
          <a:off x="0" y="0"/>
          <a:ext cx="0" cy="0"/>
          <a:chOff x="0" y="0"/>
          <a:chExt cx="0" cy="0"/>
        </a:xfrm>
      </p:grpSpPr>
      <p:sp useBgFill="1">
        <p:nvSpPr>
          <p:cNvPr id="161" name="Rectangle 99">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Google Shape;154;p7"/>
          <p:cNvSpPr txBox="1">
            <a:spLocks noGrp="1"/>
          </p:cNvSpPr>
          <p:nvPr>
            <p:ph type="title"/>
          </p:nvPr>
        </p:nvSpPr>
        <p:spPr>
          <a:xfrm>
            <a:off x="882177" y="194055"/>
            <a:ext cx="3523938" cy="1306133"/>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3200"/>
              <a:buFont typeface="Gill Sans"/>
              <a:buNone/>
            </a:pPr>
            <a:r>
              <a:rPr lang="en-US" dirty="0"/>
              <a:t>MODEL EXPLANATION</a:t>
            </a:r>
          </a:p>
        </p:txBody>
      </p:sp>
      <p:sp>
        <p:nvSpPr>
          <p:cNvPr id="102" name="Rectangle 101">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Google Shape;155;p7"/>
          <p:cNvSpPr txBox="1">
            <a:spLocks noGrp="1"/>
          </p:cNvSpPr>
          <p:nvPr>
            <p:ph idx="1"/>
          </p:nvPr>
        </p:nvSpPr>
        <p:spPr>
          <a:xfrm>
            <a:off x="882178" y="1643592"/>
            <a:ext cx="5431536" cy="5020353"/>
          </a:xfrm>
          <a:prstGeom prst="rect">
            <a:avLst/>
          </a:prstGeom>
        </p:spPr>
        <p:txBody>
          <a:bodyPr spcFirstLastPara="1" lIns="91425" tIns="45700" rIns="91425" bIns="45700" anchorCtr="0">
            <a:normAutofit/>
          </a:bodyPr>
          <a:lstStyle/>
          <a:p>
            <a:pPr marL="228600" lvl="0" indent="-228600" rtl="0">
              <a:spcBef>
                <a:spcPts val="0"/>
              </a:spcBef>
              <a:spcAft>
                <a:spcPts val="0"/>
              </a:spcAft>
              <a:buSzPts val="2000"/>
              <a:buChar char="•"/>
            </a:pPr>
            <a:r>
              <a:rPr lang="en-US" dirty="0"/>
              <a:t>LOSS FUNCTION:  We use Categorical cross entropy loss function for our multi-class classification as it is apt when there are two or more label classes as in our case.</a:t>
            </a:r>
          </a:p>
          <a:p>
            <a:pPr marL="228600" lvl="0" indent="-228600" rtl="0">
              <a:spcBef>
                <a:spcPts val="1000"/>
              </a:spcBef>
              <a:spcAft>
                <a:spcPts val="0"/>
              </a:spcAft>
              <a:buSzPts val="2000"/>
              <a:buChar char="•"/>
            </a:pPr>
            <a:r>
              <a:rPr lang="en-US" dirty="0"/>
              <a:t>OPTIMIZER: We use Stochastic Gradient Descent (SGD) over Adam since SGD only performs computations on a subset of the dataset (batches of data). This prevents redundancies and increases efficiency.</a:t>
            </a:r>
          </a:p>
          <a:p>
            <a:pPr marL="228600" lvl="0" indent="-228600" rtl="0">
              <a:spcBef>
                <a:spcPts val="1000"/>
              </a:spcBef>
              <a:spcAft>
                <a:spcPts val="0"/>
              </a:spcAft>
              <a:buSzPts val="2000"/>
              <a:buChar char="•"/>
            </a:pPr>
            <a:r>
              <a:rPr lang="en-US" dirty="0"/>
              <a:t>PENALIZATION: Dropout function was used as a penalization to prevent overfitting. It acts a Bayesian function decreasing weightage of certain layers by randomly deactivating neurons.</a:t>
            </a:r>
          </a:p>
          <a:p>
            <a:pPr marL="228600" lvl="0" indent="-101600" rtl="0">
              <a:spcBef>
                <a:spcPts val="1000"/>
              </a:spcBef>
              <a:spcAft>
                <a:spcPts val="0"/>
              </a:spcAft>
              <a:buSzPts val="2000"/>
              <a:buNone/>
            </a:pPr>
            <a:endParaRPr lang="en-US" dirty="0"/>
          </a:p>
        </p:txBody>
      </p:sp>
      <p:pic>
        <p:nvPicPr>
          <p:cNvPr id="5" name="Picture 4" descr="Text&#10;&#10;Description automatically generated">
            <a:extLst>
              <a:ext uri="{FF2B5EF4-FFF2-40B4-BE49-F238E27FC236}">
                <a16:creationId xmlns:a16="http://schemas.microsoft.com/office/drawing/2014/main" id="{1318BE85-C8E5-6E4F-8ADF-50BEC98091EF}"/>
              </a:ext>
            </a:extLst>
          </p:cNvPr>
          <p:cNvPicPr>
            <a:picLocks noChangeAspect="1"/>
          </p:cNvPicPr>
          <p:nvPr/>
        </p:nvPicPr>
        <p:blipFill rotWithShape="1">
          <a:blip r:embed="rId3"/>
          <a:srcRect l="1" r="22273"/>
          <a:stretch/>
        </p:blipFill>
        <p:spPr>
          <a:xfrm>
            <a:off x="6473138" y="65315"/>
            <a:ext cx="5668747" cy="4365171"/>
          </a:xfrm>
          <a:prstGeom prst="rect">
            <a:avLst/>
          </a:prstGeom>
        </p:spPr>
      </p:pic>
      <p:grpSp>
        <p:nvGrpSpPr>
          <p:cNvPr id="13" name="Group 12">
            <a:extLst>
              <a:ext uri="{FF2B5EF4-FFF2-40B4-BE49-F238E27FC236}">
                <a16:creationId xmlns:a16="http://schemas.microsoft.com/office/drawing/2014/main" id="{00DAB9CD-FEF5-B84B-B472-1701289B15A9}"/>
              </a:ext>
            </a:extLst>
          </p:cNvPr>
          <p:cNvGrpSpPr/>
          <p:nvPr/>
        </p:nvGrpSpPr>
        <p:grpSpPr>
          <a:xfrm>
            <a:off x="6476435" y="4506868"/>
            <a:ext cx="1723292" cy="2239318"/>
            <a:chOff x="9624646" y="4424627"/>
            <a:chExt cx="1723292" cy="2239318"/>
          </a:xfrm>
        </p:grpSpPr>
        <p:pic>
          <p:nvPicPr>
            <p:cNvPr id="7" name="Picture 6" descr="Diagram&#10;&#10;Description automatically generated">
              <a:extLst>
                <a:ext uri="{FF2B5EF4-FFF2-40B4-BE49-F238E27FC236}">
                  <a16:creationId xmlns:a16="http://schemas.microsoft.com/office/drawing/2014/main" id="{EECD5048-93E4-E540-8FB2-FFD2B1A44C20}"/>
                </a:ext>
              </a:extLst>
            </p:cNvPr>
            <p:cNvPicPr>
              <a:picLocks noChangeAspect="1"/>
            </p:cNvPicPr>
            <p:nvPr/>
          </p:nvPicPr>
          <p:blipFill rotWithShape="1">
            <a:blip r:embed="rId4"/>
            <a:srcRect r="51913"/>
            <a:stretch/>
          </p:blipFill>
          <p:spPr>
            <a:xfrm>
              <a:off x="9724801" y="4788475"/>
              <a:ext cx="1530082" cy="855767"/>
            </a:xfrm>
            <a:prstGeom prst="rect">
              <a:avLst/>
            </a:prstGeom>
          </p:spPr>
        </p:pic>
        <p:pic>
          <p:nvPicPr>
            <p:cNvPr id="23" name="Picture 22" descr="Diagram&#10;&#10;Description automatically generated">
              <a:extLst>
                <a:ext uri="{FF2B5EF4-FFF2-40B4-BE49-F238E27FC236}">
                  <a16:creationId xmlns:a16="http://schemas.microsoft.com/office/drawing/2014/main" id="{EEDDC4BA-3F77-2442-BC52-5FA16A5495E2}"/>
                </a:ext>
              </a:extLst>
            </p:cNvPr>
            <p:cNvPicPr>
              <a:picLocks noChangeAspect="1"/>
            </p:cNvPicPr>
            <p:nvPr/>
          </p:nvPicPr>
          <p:blipFill rotWithShape="1">
            <a:blip r:embed="rId4"/>
            <a:srcRect l="52577"/>
            <a:stretch/>
          </p:blipFill>
          <p:spPr>
            <a:xfrm>
              <a:off x="9736524" y="5691134"/>
              <a:ext cx="1508983" cy="855767"/>
            </a:xfrm>
            <a:prstGeom prst="rect">
              <a:avLst/>
            </a:prstGeom>
          </p:spPr>
        </p:pic>
        <p:sp>
          <p:nvSpPr>
            <p:cNvPr id="11" name="TextBox 10">
              <a:extLst>
                <a:ext uri="{FF2B5EF4-FFF2-40B4-BE49-F238E27FC236}">
                  <a16:creationId xmlns:a16="http://schemas.microsoft.com/office/drawing/2014/main" id="{A1986447-DE09-664A-8A35-B78CAA134C68}"/>
                </a:ext>
              </a:extLst>
            </p:cNvPr>
            <p:cNvSpPr txBox="1"/>
            <p:nvPr/>
          </p:nvSpPr>
          <p:spPr>
            <a:xfrm>
              <a:off x="9724801" y="4424627"/>
              <a:ext cx="1477670" cy="369332"/>
            </a:xfrm>
            <a:prstGeom prst="rect">
              <a:avLst/>
            </a:prstGeom>
            <a:noFill/>
          </p:spPr>
          <p:txBody>
            <a:bodyPr wrap="square" rtlCol="0">
              <a:spAutoFit/>
            </a:bodyPr>
            <a:lstStyle/>
            <a:p>
              <a:pPr algn="ctr"/>
              <a:r>
                <a:rPr lang="en-US" dirty="0"/>
                <a:t>Optimizer</a:t>
              </a:r>
            </a:p>
          </p:txBody>
        </p:sp>
        <p:sp>
          <p:nvSpPr>
            <p:cNvPr id="12" name="Rectangle 11">
              <a:extLst>
                <a:ext uri="{FF2B5EF4-FFF2-40B4-BE49-F238E27FC236}">
                  <a16:creationId xmlns:a16="http://schemas.microsoft.com/office/drawing/2014/main" id="{3346DD56-3794-1742-B017-4348CBD32BF9}"/>
                </a:ext>
              </a:extLst>
            </p:cNvPr>
            <p:cNvSpPr/>
            <p:nvPr/>
          </p:nvSpPr>
          <p:spPr>
            <a:xfrm>
              <a:off x="9624646" y="4436530"/>
              <a:ext cx="1723292" cy="2227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8EFF947-8441-4045-A1BE-6A02B46A5657}"/>
              </a:ext>
            </a:extLst>
          </p:cNvPr>
          <p:cNvGrpSpPr/>
          <p:nvPr/>
        </p:nvGrpSpPr>
        <p:grpSpPr>
          <a:xfrm>
            <a:off x="8371469" y="4506868"/>
            <a:ext cx="3318359" cy="2227415"/>
            <a:chOff x="6213231" y="4495800"/>
            <a:chExt cx="3318359" cy="2227415"/>
          </a:xfrm>
        </p:grpSpPr>
        <p:grpSp>
          <p:nvGrpSpPr>
            <p:cNvPr id="14" name="Group 13">
              <a:extLst>
                <a:ext uri="{FF2B5EF4-FFF2-40B4-BE49-F238E27FC236}">
                  <a16:creationId xmlns:a16="http://schemas.microsoft.com/office/drawing/2014/main" id="{2D0F7052-EF42-5743-BE00-ED2EB4B69DB6}"/>
                </a:ext>
              </a:extLst>
            </p:cNvPr>
            <p:cNvGrpSpPr/>
            <p:nvPr/>
          </p:nvGrpSpPr>
          <p:grpSpPr>
            <a:xfrm>
              <a:off x="6313714" y="4505210"/>
              <a:ext cx="3111500" cy="2082356"/>
              <a:chOff x="6313714" y="4505210"/>
              <a:chExt cx="3111500" cy="2082356"/>
            </a:xfrm>
          </p:grpSpPr>
          <p:pic>
            <p:nvPicPr>
              <p:cNvPr id="10" name="Picture 9" descr="Diagram&#10;&#10;Description automatically generated">
                <a:extLst>
                  <a:ext uri="{FF2B5EF4-FFF2-40B4-BE49-F238E27FC236}">
                    <a16:creationId xmlns:a16="http://schemas.microsoft.com/office/drawing/2014/main" id="{84C61936-1270-8D4C-9458-0F545261DE33}"/>
                  </a:ext>
                </a:extLst>
              </p:cNvPr>
              <p:cNvPicPr>
                <a:picLocks noChangeAspect="1"/>
              </p:cNvPicPr>
              <p:nvPr/>
            </p:nvPicPr>
            <p:blipFill>
              <a:blip r:embed="rId5"/>
              <a:stretch>
                <a:fillRect/>
              </a:stretch>
            </p:blipFill>
            <p:spPr>
              <a:xfrm>
                <a:off x="6313714" y="4949266"/>
                <a:ext cx="3111500" cy="1638300"/>
              </a:xfrm>
              <a:prstGeom prst="rect">
                <a:avLst/>
              </a:prstGeom>
            </p:spPr>
          </p:pic>
          <p:sp>
            <p:nvSpPr>
              <p:cNvPr id="25" name="TextBox 24">
                <a:extLst>
                  <a:ext uri="{FF2B5EF4-FFF2-40B4-BE49-F238E27FC236}">
                    <a16:creationId xmlns:a16="http://schemas.microsoft.com/office/drawing/2014/main" id="{768C2B95-830E-264A-A2B9-BA4D6A46C9A8}"/>
                  </a:ext>
                </a:extLst>
              </p:cNvPr>
              <p:cNvSpPr txBox="1"/>
              <p:nvPr/>
            </p:nvSpPr>
            <p:spPr>
              <a:xfrm>
                <a:off x="6792024" y="4505210"/>
                <a:ext cx="2354312" cy="369332"/>
              </a:xfrm>
              <a:prstGeom prst="rect">
                <a:avLst/>
              </a:prstGeom>
              <a:noFill/>
            </p:spPr>
            <p:txBody>
              <a:bodyPr wrap="square" rtlCol="0">
                <a:spAutoFit/>
              </a:bodyPr>
              <a:lstStyle/>
              <a:p>
                <a:pPr algn="ctr"/>
                <a:r>
                  <a:rPr lang="en-US" dirty="0"/>
                  <a:t>Dropout penalization</a:t>
                </a:r>
              </a:p>
            </p:txBody>
          </p:sp>
        </p:grpSp>
        <p:sp>
          <p:nvSpPr>
            <p:cNvPr id="15" name="Rectangle 14">
              <a:extLst>
                <a:ext uri="{FF2B5EF4-FFF2-40B4-BE49-F238E27FC236}">
                  <a16:creationId xmlns:a16="http://schemas.microsoft.com/office/drawing/2014/main" id="{460A0A67-74F9-0441-89AB-5C43896B36A0}"/>
                </a:ext>
              </a:extLst>
            </p:cNvPr>
            <p:cNvSpPr/>
            <p:nvPr/>
          </p:nvSpPr>
          <p:spPr>
            <a:xfrm>
              <a:off x="6213231" y="4495800"/>
              <a:ext cx="3318359" cy="2227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{17D8989A-90EC-D84B-A9AD-6107350289B4}tf10001072</Template>
  <TotalTime>189</TotalTime>
  <Words>705</Words>
  <Application>Microsoft Macintosh PowerPoint</Application>
  <PresentationFormat>Widescreen</PresentationFormat>
  <Paragraphs>56</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Gill Sans</vt:lpstr>
      <vt:lpstr>Franklin Gothic Book</vt:lpstr>
      <vt:lpstr>Arial</vt:lpstr>
      <vt:lpstr>Crop</vt:lpstr>
      <vt:lpstr>SATELLITE IMAGE CLASSIFICATION</vt:lpstr>
      <vt:lpstr>PowerPoint Presentation</vt:lpstr>
      <vt:lpstr>PowerPoint Presentation</vt:lpstr>
      <vt:lpstr>MODEL EXPLANATION</vt:lpstr>
      <vt:lpstr>PowerPoint Presentation</vt:lpstr>
      <vt:lpstr>PowerPoint Presentation</vt:lpstr>
      <vt:lpstr>MODEL EXPLANATION</vt:lpstr>
      <vt:lpstr>MODEL EXPLANATION</vt:lpstr>
      <vt:lpstr>MODEL EXPLANATION</vt:lpstr>
      <vt:lpstr>PowerPoint Presentation</vt:lpstr>
      <vt:lpstr>PowerPoint Presentation</vt:lpstr>
      <vt:lpstr>MODEL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SATELLITE IMAGE CLASSIFICATION</dc:title>
  <dc:creator>Architta Baskar (Student)</dc:creator>
  <cp:lastModifiedBy>Ajey Musuwathi Rajkumar (Student)</cp:lastModifiedBy>
  <cp:revision>18</cp:revision>
  <dcterms:created xsi:type="dcterms:W3CDTF">2021-04-23T02:09:33Z</dcterms:created>
  <dcterms:modified xsi:type="dcterms:W3CDTF">2021-04-24T00:07:33Z</dcterms:modified>
</cp:coreProperties>
</file>